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65" r:id="rId2"/>
    <p:sldId id="366" r:id="rId3"/>
    <p:sldId id="371" r:id="rId4"/>
    <p:sldId id="372" r:id="rId5"/>
    <p:sldId id="367" r:id="rId6"/>
    <p:sldId id="373" r:id="rId7"/>
    <p:sldId id="1488" r:id="rId8"/>
    <p:sldId id="1489" r:id="rId9"/>
    <p:sldId id="1490" r:id="rId10"/>
    <p:sldId id="1491" r:id="rId11"/>
    <p:sldId id="374" r:id="rId12"/>
    <p:sldId id="377" r:id="rId13"/>
    <p:sldId id="378" r:id="rId14"/>
    <p:sldId id="379" r:id="rId15"/>
    <p:sldId id="382" r:id="rId16"/>
    <p:sldId id="383" r:id="rId17"/>
    <p:sldId id="384" r:id="rId18"/>
    <p:sldId id="370" r:id="rId19"/>
    <p:sldId id="364" r:id="rId20"/>
    <p:sldId id="376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0"/>
    <p:restoredTop sz="91598"/>
  </p:normalViewPr>
  <p:slideViewPr>
    <p:cSldViewPr snapToGrid="0">
      <p:cViewPr varScale="1">
        <p:scale>
          <a:sx n="153" d="100"/>
          <a:sy n="153" d="100"/>
        </p:scale>
        <p:origin x="672" y="1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C560A82-2FB4-A94B-AD87-52906DD0C7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28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739A5-488E-9C47-A0AA-15FA4ECBA014}" type="slidenum">
              <a:rPr lang="en-US"/>
              <a:pPr/>
              <a:t>2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1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A5F93-8F06-524B-9E3F-4C2E21E54C4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4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C4212B-A0C7-1545-AB8A-1D01E9F09D83}" type="slidenum">
              <a:rPr lang="en-US"/>
              <a:pPr/>
              <a:t>5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60 seconds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Government agencies and research labs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Established aerospace contractors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New UAV focused aerospace companies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Application focused companies and end users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Training and certification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1511D-DA25-C54F-A400-4D3EFC1DCD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4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6C158B-2083-8446-9BB8-8B964C4BC0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C7653F-CA2F-5F4C-A69B-05ED65C2B8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8CA31D7-A3A0-6B4C-B5D7-1EBC4E7AD2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5FA5363-D75F-3943-9E8A-3E2DC9BD51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F08E8DB-30A7-8440-B65E-1F24DF4730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80"/>
            <a:ext cx="8229600" cy="666643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191B5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825777"/>
            <a:ext cx="8229600" cy="1713"/>
          </a:xfrm>
          <a:prstGeom prst="line">
            <a:avLst/>
          </a:prstGeom>
          <a:ln w="3175" cap="flat" cmpd="sng" algn="ctr">
            <a:solidFill>
              <a:srgbClr val="191B4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r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599" y="66405"/>
            <a:ext cx="873646" cy="70515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012537"/>
            <a:ext cx="8229600" cy="488057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5189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085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4809C5-7DA7-3F49-9031-85ECF2F5AF50}"/>
              </a:ext>
            </a:extLst>
          </p:cNvPr>
          <p:cNvSpPr/>
          <p:nvPr userDrawn="1"/>
        </p:nvSpPr>
        <p:spPr>
          <a:xfrm>
            <a:off x="513878" y="6567055"/>
            <a:ext cx="8018004" cy="226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8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A1C43CB-FE62-3F44-9D47-76213ADFE2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7C8291F-1538-614D-A906-F43372B659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144131F-3769-3944-8C87-ECFE6A6DBD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027BABB-B44D-0943-8859-2376D9E818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31D5779-AA1A-A540-AFE0-D068F560F9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ECB326-BF6E-2248-88BA-F0052122D8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F6C3F5-8E53-EF43-941F-E96378B858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F7F23A7-332A-7A44-A349-77E15C721F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3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5FA0A-7299-8341-9892-55FE3103AF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6535435"/>
            <a:ext cx="8229600" cy="32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sz="1200" dirty="0"/>
              <a:t>Beard &amp; McLain,</a:t>
            </a:r>
            <a:r>
              <a:rPr lang="en-US" sz="1200" baseline="0" dirty="0"/>
              <a:t> “</a:t>
            </a:r>
            <a:r>
              <a:rPr lang="en-US" sz="1200" dirty="0"/>
              <a:t>Small Unmanned Aircraft,”  </a:t>
            </a:r>
            <a:r>
              <a:rPr lang="en-US" sz="1200" i="1" dirty="0"/>
              <a:t>Princeton University Press,</a:t>
            </a:r>
            <a:r>
              <a:rPr lang="en-US" sz="1200" baseline="0" dirty="0"/>
              <a:t> 2012   		      Chapter 1: Slide</a:t>
            </a:r>
            <a:r>
              <a:rPr lang="en-US" sz="1200" dirty="0"/>
              <a:t> </a:t>
            </a:r>
            <a:fld id="{84CC4BE0-69A4-1A49-A7C1-B543DABBF88A}" type="slidenum">
              <a:rPr lang="en-US" sz="1200" smtClean="0"/>
              <a:pPr algn="l">
                <a:defRPr/>
              </a:pPr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18" Type="http://schemas.openxmlformats.org/officeDocument/2006/relationships/image" Target="../media/image80.emf"/><Relationship Id="rId26" Type="http://schemas.openxmlformats.org/officeDocument/2006/relationships/image" Target="../media/image88.emf"/><Relationship Id="rId3" Type="http://schemas.openxmlformats.org/officeDocument/2006/relationships/tags" Target="../tags/tag4.xml"/><Relationship Id="rId21" Type="http://schemas.openxmlformats.org/officeDocument/2006/relationships/image" Target="../media/image83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17" Type="http://schemas.openxmlformats.org/officeDocument/2006/relationships/image" Target="../media/image79.emf"/><Relationship Id="rId25" Type="http://schemas.openxmlformats.org/officeDocument/2006/relationships/image" Target="../media/image87.emf"/><Relationship Id="rId2" Type="http://schemas.openxmlformats.org/officeDocument/2006/relationships/tags" Target="../tags/tag3.xml"/><Relationship Id="rId16" Type="http://schemas.openxmlformats.org/officeDocument/2006/relationships/image" Target="../media/image78.emf"/><Relationship Id="rId20" Type="http://schemas.openxmlformats.org/officeDocument/2006/relationships/image" Target="../media/image82.emf"/><Relationship Id="rId29" Type="http://schemas.openxmlformats.org/officeDocument/2006/relationships/image" Target="../media/image91.emf"/><Relationship Id="rId1" Type="http://schemas.openxmlformats.org/officeDocument/2006/relationships/tags" Target="../tags/tag2.xml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24" Type="http://schemas.openxmlformats.org/officeDocument/2006/relationships/image" Target="../media/image86.emf"/><Relationship Id="rId5" Type="http://schemas.openxmlformats.org/officeDocument/2006/relationships/image" Target="../media/image67.png"/><Relationship Id="rId15" Type="http://schemas.openxmlformats.org/officeDocument/2006/relationships/image" Target="../media/image77.emf"/><Relationship Id="rId23" Type="http://schemas.openxmlformats.org/officeDocument/2006/relationships/image" Target="../media/image85.emf"/><Relationship Id="rId28" Type="http://schemas.openxmlformats.org/officeDocument/2006/relationships/image" Target="../media/image90.emf"/><Relationship Id="rId10" Type="http://schemas.openxmlformats.org/officeDocument/2006/relationships/image" Target="../media/image72.emf"/><Relationship Id="rId19" Type="http://schemas.openxmlformats.org/officeDocument/2006/relationships/image" Target="../media/image81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1.emf"/><Relationship Id="rId14" Type="http://schemas.openxmlformats.org/officeDocument/2006/relationships/image" Target="../media/image76.emf"/><Relationship Id="rId22" Type="http://schemas.openxmlformats.org/officeDocument/2006/relationships/image" Target="../media/image84.emf"/><Relationship Id="rId27" Type="http://schemas.openxmlformats.org/officeDocument/2006/relationships/image" Target="../media/image89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AirSi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29" Type="http://schemas.openxmlformats.org/officeDocument/2006/relationships/image" Target="../media/image5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jpg"/><Relationship Id="rId30" Type="http://schemas.openxmlformats.org/officeDocument/2006/relationships/image" Target="../media/image51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074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11202"/>
          </a:xfrm>
        </p:spPr>
        <p:txBody>
          <a:bodyPr/>
          <a:lstStyle/>
          <a:p>
            <a:r>
              <a:rPr lang="en-US" dirty="0"/>
              <a:t>Simulation Model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27" y="1528441"/>
            <a:ext cx="2108200" cy="3568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58" y="1534927"/>
            <a:ext cx="3441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6773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9394" y="2768600"/>
            <a:ext cx="15178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Simulation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5930" y="4343400"/>
            <a:ext cx="1024740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pic>
        <p:nvPicPr>
          <p:cNvPr id="7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6" b="41649" l="16769" r="39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30883" r="59889" b="61268"/>
          <a:stretch/>
        </p:blipFill>
        <p:spPr bwMode="auto">
          <a:xfrm>
            <a:off x="1536700" y="1536700"/>
            <a:ext cx="2603500" cy="58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714500" y="1206500"/>
            <a:ext cx="2387600" cy="965200"/>
            <a:chOff x="1778000" y="1206500"/>
            <a:chExt cx="2387600" cy="965200"/>
          </a:xfrm>
        </p:grpSpPr>
        <p:sp>
          <p:nvSpPr>
            <p:cNvPr id="11" name="TextBox 10"/>
            <p:cNvSpPr txBox="1"/>
            <p:nvPr/>
          </p:nvSpPr>
          <p:spPr>
            <a:xfrm>
              <a:off x="2057803" y="1206500"/>
              <a:ext cx="1827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Physical System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78000" y="1206500"/>
              <a:ext cx="2387600" cy="965200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06900" y="1371600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2431526"/>
            <a:ext cx="505589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4171610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cxnSp>
        <p:nvCxnSpPr>
          <p:cNvPr id="24" name="Straight Arrow Connector 23"/>
          <p:cNvCxnSpPr>
            <a:stCxn id="12" idx="2"/>
            <a:endCxn id="8" idx="0"/>
          </p:cNvCxnSpPr>
          <p:nvPr/>
        </p:nvCxnSpPr>
        <p:spPr>
          <a:xfrm>
            <a:off x="2908300" y="2171700"/>
            <a:ext cx="1" cy="59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9" idx="0"/>
          </p:cNvCxnSpPr>
          <p:nvPr/>
        </p:nvCxnSpPr>
        <p:spPr>
          <a:xfrm flipH="1">
            <a:off x="2908300" y="3599597"/>
            <a:ext cx="1" cy="743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908300" y="5174397"/>
            <a:ext cx="1" cy="4263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1"/>
            <a:endCxn id="8" idx="1"/>
          </p:cNvCxnSpPr>
          <p:nvPr/>
        </p:nvCxnSpPr>
        <p:spPr>
          <a:xfrm rot="10800000">
            <a:off x="2149395" y="3184099"/>
            <a:ext cx="200851" cy="2832100"/>
          </a:xfrm>
          <a:prstGeom prst="bentConnector3">
            <a:avLst>
              <a:gd name="adj1" fmla="val 4793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12" idx="1"/>
          </p:cNvCxnSpPr>
          <p:nvPr/>
        </p:nvCxnSpPr>
        <p:spPr>
          <a:xfrm rot="16200000" flipV="1">
            <a:off x="-254000" y="3657600"/>
            <a:ext cx="4559300" cy="622300"/>
          </a:xfrm>
          <a:prstGeom prst="bentConnector4">
            <a:avLst>
              <a:gd name="adj1" fmla="val 140"/>
              <a:gd name="adj2" fmla="val 2163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9" idx="1"/>
          </p:cNvCxnSpPr>
          <p:nvPr/>
        </p:nvCxnSpPr>
        <p:spPr>
          <a:xfrm flipH="1">
            <a:off x="1783722" y="4758899"/>
            <a:ext cx="612208" cy="134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793416" y="5778219"/>
            <a:ext cx="55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93416" y="4750550"/>
            <a:ext cx="0" cy="1027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9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213"/>
            <a:ext cx="8229600" cy="1143000"/>
          </a:xfrm>
        </p:spPr>
        <p:txBody>
          <a:bodyPr/>
          <a:lstStyle/>
          <a:p>
            <a:r>
              <a:rPr lang="en-US" dirty="0"/>
              <a:t>Design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25287" y="2878314"/>
            <a:ext cx="6738307" cy="2783439"/>
            <a:chOff x="1274763" y="990600"/>
            <a:chExt cx="7259637" cy="2998788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085975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2162175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V="1">
              <a:off x="5410200" y="3522663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2314575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2466975" y="3505200"/>
              <a:ext cx="419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2314575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704975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V="1">
              <a:off x="7877175" y="3532188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8"/>
            <p:cNvSpPr>
              <a:spLocks noChangeArrowheads="1"/>
            </p:cNvSpPr>
            <p:nvPr/>
          </p:nvSpPr>
          <p:spPr bwMode="auto">
            <a:xfrm>
              <a:off x="6067425" y="33702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6219825" y="2455863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6781800" y="3074988"/>
              <a:ext cx="108585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6372225" y="3532188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"/>
            <p:cNvSpPr>
              <a:spLocks noChangeArrowheads="1"/>
            </p:cNvSpPr>
            <p:nvPr/>
          </p:nvSpPr>
          <p:spPr bwMode="auto">
            <a:xfrm>
              <a:off x="2862263" y="3030538"/>
              <a:ext cx="128587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"/>
            <p:cNvSpPr>
              <a:spLocks noChangeArrowheads="1"/>
            </p:cNvSpPr>
            <p:nvPr/>
          </p:nvSpPr>
          <p:spPr bwMode="auto">
            <a:xfrm>
              <a:off x="4859338" y="3048000"/>
              <a:ext cx="5429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4148138" y="3487738"/>
              <a:ext cx="71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4030" y="1008063"/>
              <a:ext cx="381000" cy="3048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172" y="1744663"/>
              <a:ext cx="431800" cy="4572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4763" y="3103563"/>
              <a:ext cx="279400" cy="2794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3888" y="3610505"/>
              <a:ext cx="241300" cy="2286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1621" y="3127905"/>
              <a:ext cx="241300" cy="2286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2488" y="3077105"/>
              <a:ext cx="241300" cy="2286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0821" y="3576638"/>
              <a:ext cx="241300" cy="2286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7213" y="3007784"/>
              <a:ext cx="190500" cy="2159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6196" y="3039533"/>
              <a:ext cx="203200" cy="3048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3604" y="3193521"/>
              <a:ext cx="203200" cy="2159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3983" y="3194579"/>
              <a:ext cx="856778" cy="556154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20734" y="3241146"/>
              <a:ext cx="203815" cy="526521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1933" y="3249080"/>
              <a:ext cx="673221" cy="535517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03433" y="2238905"/>
              <a:ext cx="330200" cy="3302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17367" y="1842050"/>
            <a:ext cx="493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Course from aileron transfer function:</a:t>
            </a:r>
          </a:p>
        </p:txBody>
      </p:sp>
    </p:spTree>
    <p:extLst>
      <p:ext uri="{BB962C8B-B14F-4D97-AF65-F5344CB8AC3E}">
        <p14:creationId xmlns:p14="http://schemas.microsoft.com/office/powerpoint/2010/main" val="425824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213"/>
            <a:ext cx="8229600" cy="1143000"/>
          </a:xfrm>
        </p:spPr>
        <p:txBody>
          <a:bodyPr/>
          <a:lstStyle/>
          <a:p>
            <a:r>
              <a:rPr lang="en-US" dirty="0"/>
              <a:t>Control Design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55573" y="2318118"/>
            <a:ext cx="8077200" cy="2428875"/>
            <a:chOff x="914400" y="2371725"/>
            <a:chExt cx="8077200" cy="2428875"/>
          </a:xfrm>
        </p:grpSpPr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5492750" y="2906713"/>
              <a:ext cx="974725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44545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7"/>
            <p:cNvSpPr>
              <a:spLocks noChangeShapeType="1"/>
            </p:cNvSpPr>
            <p:nvPr/>
          </p:nvSpPr>
          <p:spPr bwMode="auto">
            <a:xfrm flipV="1">
              <a:off x="6461125" y="3259138"/>
              <a:ext cx="500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>
              <a:off x="5146675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4197350" y="325913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 flipV="1">
              <a:off x="8458200" y="32670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25"/>
            <p:cNvSpPr>
              <a:spLocks noChangeArrowheads="1"/>
            </p:cNvSpPr>
            <p:nvPr/>
          </p:nvSpPr>
          <p:spPr bwMode="auto">
            <a:xfrm>
              <a:off x="7705725" y="29130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28"/>
            <p:cNvSpPr>
              <a:spLocks noChangeShapeType="1"/>
            </p:cNvSpPr>
            <p:nvPr/>
          </p:nvSpPr>
          <p:spPr bwMode="auto">
            <a:xfrm>
              <a:off x="7362825" y="3267075"/>
              <a:ext cx="331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6973888" y="2913063"/>
              <a:ext cx="385762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0"/>
            <p:cNvSpPr>
              <a:spLocks noChangeArrowheads="1"/>
            </p:cNvSpPr>
            <p:nvPr/>
          </p:nvSpPr>
          <p:spPr bwMode="auto">
            <a:xfrm>
              <a:off x="5802313" y="3906838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6696075" y="32591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>
              <a:off x="6183313" y="4106863"/>
              <a:ext cx="512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H="1">
              <a:off x="5019675" y="4106863"/>
              <a:ext cx="77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V="1">
              <a:off x="5008563" y="33782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3792538" y="30607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5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05400" y="34909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Oval 61"/>
            <p:cNvSpPr>
              <a:spLocks noChangeArrowheads="1"/>
            </p:cNvSpPr>
            <p:nvPr/>
          </p:nvSpPr>
          <p:spPr bwMode="auto">
            <a:xfrm>
              <a:off x="3178175" y="31321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8" name="Picture 6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14675" y="35147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Line 68"/>
            <p:cNvSpPr>
              <a:spLocks noChangeShapeType="1"/>
            </p:cNvSpPr>
            <p:nvPr/>
          </p:nvSpPr>
          <p:spPr bwMode="auto">
            <a:xfrm>
              <a:off x="3446463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72"/>
            <p:cNvSpPr>
              <a:spLocks noChangeShapeType="1"/>
            </p:cNvSpPr>
            <p:nvPr/>
          </p:nvSpPr>
          <p:spPr bwMode="auto">
            <a:xfrm>
              <a:off x="7529513" y="3259138"/>
              <a:ext cx="0" cy="1222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73"/>
            <p:cNvSpPr>
              <a:spLocks noChangeShapeType="1"/>
            </p:cNvSpPr>
            <p:nvPr/>
          </p:nvSpPr>
          <p:spPr bwMode="auto">
            <a:xfrm flipH="1">
              <a:off x="3295650" y="4481513"/>
              <a:ext cx="4233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74"/>
            <p:cNvSpPr>
              <a:spLocks noChangeShapeType="1"/>
            </p:cNvSpPr>
            <p:nvPr/>
          </p:nvSpPr>
          <p:spPr bwMode="auto">
            <a:xfrm flipV="1">
              <a:off x="3298825" y="33686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5"/>
            <p:cNvSpPr>
              <a:spLocks noChangeArrowheads="1"/>
            </p:cNvSpPr>
            <p:nvPr/>
          </p:nvSpPr>
          <p:spPr bwMode="auto">
            <a:xfrm>
              <a:off x="3792538" y="2390775"/>
              <a:ext cx="385762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78"/>
            <p:cNvSpPr>
              <a:spLocks noChangeShapeType="1"/>
            </p:cNvSpPr>
            <p:nvPr/>
          </p:nvSpPr>
          <p:spPr bwMode="auto">
            <a:xfrm flipV="1">
              <a:off x="3576638" y="2640013"/>
              <a:ext cx="0" cy="619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79"/>
            <p:cNvSpPr>
              <a:spLocks noChangeShapeType="1"/>
            </p:cNvSpPr>
            <p:nvPr/>
          </p:nvSpPr>
          <p:spPr bwMode="auto">
            <a:xfrm>
              <a:off x="3576638" y="2630488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80"/>
            <p:cNvSpPr>
              <a:spLocks noChangeShapeType="1"/>
            </p:cNvSpPr>
            <p:nvPr/>
          </p:nvSpPr>
          <p:spPr bwMode="auto">
            <a:xfrm>
              <a:off x="4184650" y="2619375"/>
              <a:ext cx="3794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81"/>
            <p:cNvSpPr>
              <a:spLocks noChangeShapeType="1"/>
            </p:cNvSpPr>
            <p:nvPr/>
          </p:nvSpPr>
          <p:spPr bwMode="auto">
            <a:xfrm>
              <a:off x="4575175" y="260985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87"/>
            <p:cNvSpPr>
              <a:spLocks noChangeShapeType="1"/>
            </p:cNvSpPr>
            <p:nvPr/>
          </p:nvSpPr>
          <p:spPr bwMode="auto">
            <a:xfrm>
              <a:off x="2409825" y="32400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90"/>
            <p:cNvSpPr>
              <a:spLocks noChangeArrowheads="1"/>
            </p:cNvSpPr>
            <p:nvPr/>
          </p:nvSpPr>
          <p:spPr bwMode="auto">
            <a:xfrm>
              <a:off x="2022475" y="30400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92"/>
            <p:cNvSpPr>
              <a:spLocks noChangeArrowheads="1"/>
            </p:cNvSpPr>
            <p:nvPr/>
          </p:nvSpPr>
          <p:spPr bwMode="auto">
            <a:xfrm>
              <a:off x="1408113" y="31130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94"/>
            <p:cNvSpPr>
              <a:spLocks noChangeShapeType="1"/>
            </p:cNvSpPr>
            <p:nvPr/>
          </p:nvSpPr>
          <p:spPr bwMode="auto">
            <a:xfrm>
              <a:off x="1109663" y="32305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2" name="Picture 9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66838" y="3451225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Line 96"/>
            <p:cNvSpPr>
              <a:spLocks noChangeShapeType="1"/>
            </p:cNvSpPr>
            <p:nvPr/>
          </p:nvSpPr>
          <p:spPr bwMode="auto">
            <a:xfrm>
              <a:off x="1657350" y="32353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98"/>
            <p:cNvSpPr>
              <a:spLocks noChangeArrowheads="1"/>
            </p:cNvSpPr>
            <p:nvPr/>
          </p:nvSpPr>
          <p:spPr bwMode="auto">
            <a:xfrm>
              <a:off x="2022475" y="23717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100"/>
            <p:cNvSpPr>
              <a:spLocks noChangeShapeType="1"/>
            </p:cNvSpPr>
            <p:nvPr/>
          </p:nvSpPr>
          <p:spPr bwMode="auto">
            <a:xfrm flipV="1">
              <a:off x="1806575" y="26193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01"/>
            <p:cNvSpPr>
              <a:spLocks noChangeShapeType="1"/>
            </p:cNvSpPr>
            <p:nvPr/>
          </p:nvSpPr>
          <p:spPr bwMode="auto">
            <a:xfrm>
              <a:off x="1806575" y="26098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02"/>
            <p:cNvSpPr>
              <a:spLocks noChangeShapeType="1"/>
            </p:cNvSpPr>
            <p:nvPr/>
          </p:nvSpPr>
          <p:spPr bwMode="auto">
            <a:xfrm>
              <a:off x="2414588" y="26003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103"/>
            <p:cNvSpPr>
              <a:spLocks noChangeShapeType="1"/>
            </p:cNvSpPr>
            <p:nvPr/>
          </p:nvSpPr>
          <p:spPr bwMode="auto">
            <a:xfrm>
              <a:off x="2803525" y="25908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111"/>
            <p:cNvSpPr>
              <a:spLocks noChangeArrowheads="1"/>
            </p:cNvSpPr>
            <p:nvPr/>
          </p:nvSpPr>
          <p:spPr bwMode="auto">
            <a:xfrm>
              <a:off x="2684463" y="31210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112"/>
            <p:cNvSpPr>
              <a:spLocks noChangeShapeType="1"/>
            </p:cNvSpPr>
            <p:nvPr/>
          </p:nvSpPr>
          <p:spPr bwMode="auto">
            <a:xfrm>
              <a:off x="2930525" y="3238500"/>
              <a:ext cx="24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15"/>
            <p:cNvSpPr>
              <a:spLocks noChangeShapeType="1"/>
            </p:cNvSpPr>
            <p:nvPr/>
          </p:nvSpPr>
          <p:spPr bwMode="auto">
            <a:xfrm>
              <a:off x="8610600" y="3260725"/>
              <a:ext cx="0" cy="153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116"/>
            <p:cNvSpPr>
              <a:spLocks noChangeShapeType="1"/>
            </p:cNvSpPr>
            <p:nvPr/>
          </p:nvSpPr>
          <p:spPr bwMode="auto">
            <a:xfrm flipH="1">
              <a:off x="1535113" y="4800600"/>
              <a:ext cx="7075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117"/>
            <p:cNvSpPr>
              <a:spLocks noChangeShapeType="1"/>
            </p:cNvSpPr>
            <p:nvPr/>
          </p:nvSpPr>
          <p:spPr bwMode="auto">
            <a:xfrm flipV="1">
              <a:off x="1522413" y="3349625"/>
              <a:ext cx="0" cy="145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121"/>
            <p:cNvSpPr>
              <a:spLocks noChangeArrowheads="1"/>
            </p:cNvSpPr>
            <p:nvPr/>
          </p:nvSpPr>
          <p:spPr bwMode="auto">
            <a:xfrm>
              <a:off x="48863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122"/>
            <p:cNvSpPr>
              <a:spLocks noChangeShapeType="1"/>
            </p:cNvSpPr>
            <p:nvPr/>
          </p:nvSpPr>
          <p:spPr bwMode="auto">
            <a:xfrm>
              <a:off x="4703763" y="3259138"/>
              <a:ext cx="174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0" y="2908300"/>
              <a:ext cx="228600" cy="20320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0600" y="2959100"/>
              <a:ext cx="152400" cy="152400"/>
            </a:xfrm>
            <a:prstGeom prst="rect">
              <a:avLst/>
            </a:prstGeom>
          </p:spPr>
        </p:pic>
        <p:pic>
          <p:nvPicPr>
            <p:cNvPr id="88" name="Picture 87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8150" y="3359150"/>
              <a:ext cx="215900" cy="16510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050" y="3321050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48450" y="2933700"/>
              <a:ext cx="139700" cy="1524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42200" y="2825750"/>
              <a:ext cx="152400" cy="215900"/>
            </a:xfrm>
            <a:prstGeom prst="rect">
              <a:avLst/>
            </a:prstGeom>
          </p:spPr>
        </p:pic>
        <p:pic>
          <p:nvPicPr>
            <p:cNvPr id="92" name="Picture 91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07000" y="2965450"/>
              <a:ext cx="203200" cy="1905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3600" y="2889250"/>
              <a:ext cx="203200" cy="266700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71800" y="2914650"/>
              <a:ext cx="228600" cy="2159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82800" y="3092450"/>
              <a:ext cx="304800" cy="241300"/>
            </a:xfrm>
            <a:prstGeom prst="rect">
              <a:avLst/>
            </a:prstGeom>
          </p:spPr>
        </p:pic>
        <p:pic>
          <p:nvPicPr>
            <p:cNvPr id="96" name="Picture 95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8100" y="3105150"/>
              <a:ext cx="304800" cy="241300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54700" y="3981450"/>
              <a:ext cx="304800" cy="241300"/>
            </a:xfrm>
            <a:prstGeom prst="rect">
              <a:avLst/>
            </a:prstGeom>
          </p:spPr>
        </p:pic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73500" y="2501900"/>
              <a:ext cx="279400" cy="3302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2800" y="2482850"/>
              <a:ext cx="279400" cy="3175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54850" y="3117849"/>
              <a:ext cx="158750" cy="370417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23199" y="3086100"/>
              <a:ext cx="555625" cy="4445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45150" y="3041650"/>
              <a:ext cx="723138" cy="46355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01900" y="3289300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7300" y="2921000"/>
              <a:ext cx="177800" cy="152400"/>
            </a:xfrm>
            <a:prstGeom prst="rect">
              <a:avLst/>
            </a:prstGeom>
          </p:spPr>
        </p:pic>
        <p:pic>
          <p:nvPicPr>
            <p:cNvPr id="105" name="Picture 104" descr="latex-image-1.pdf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67200" y="3352800"/>
              <a:ext cx="177800" cy="1524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330700" y="2933700"/>
              <a:ext cx="177800" cy="152400"/>
            </a:xfrm>
            <a:prstGeom prst="rect">
              <a:avLst/>
            </a:prstGeom>
          </p:spPr>
        </p:pic>
        <p:pic>
          <p:nvPicPr>
            <p:cNvPr id="107" name="Picture 106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68400" y="2971800"/>
              <a:ext cx="177800" cy="152400"/>
            </a:xfrm>
            <a:prstGeom prst="rect">
              <a:avLst/>
            </a:prstGeom>
          </p:spPr>
        </p:pic>
        <p:pic>
          <p:nvPicPr>
            <p:cNvPr id="108" name="Picture 107" descr="latex-image-1.pdf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38250" y="3511550"/>
              <a:ext cx="165100" cy="38100"/>
            </a:xfrm>
            <a:prstGeom prst="rect">
              <a:avLst/>
            </a:prstGeom>
          </p:spPr>
        </p:pic>
        <p:pic>
          <p:nvPicPr>
            <p:cNvPr id="109" name="Picture 108" descr="latex-image-1.pdf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730750" y="3511550"/>
              <a:ext cx="165100" cy="381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798601" y="2588565"/>
            <a:ext cx="4032763" cy="11730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5952204" y="2171680"/>
            <a:ext cx="16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Design model</a:t>
            </a:r>
          </a:p>
        </p:txBody>
      </p:sp>
    </p:spTree>
    <p:extLst>
      <p:ext uri="{BB962C8B-B14F-4D97-AF65-F5344CB8AC3E}">
        <p14:creationId xmlns:p14="http://schemas.microsoft.com/office/powerpoint/2010/main" val="1318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9394" y="2768600"/>
            <a:ext cx="15178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Simulation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5930" y="4343400"/>
            <a:ext cx="1024740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pic>
        <p:nvPicPr>
          <p:cNvPr id="7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6" b="41649" l="16769" r="39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30883" r="59889" b="61268"/>
          <a:stretch/>
        </p:blipFill>
        <p:spPr bwMode="auto">
          <a:xfrm>
            <a:off x="1536700" y="1536700"/>
            <a:ext cx="2603500" cy="58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714500" y="1206500"/>
            <a:ext cx="2387600" cy="965200"/>
            <a:chOff x="1778000" y="1206500"/>
            <a:chExt cx="2387600" cy="965200"/>
          </a:xfrm>
        </p:grpSpPr>
        <p:sp>
          <p:nvSpPr>
            <p:cNvPr id="11" name="TextBox 10"/>
            <p:cNvSpPr txBox="1"/>
            <p:nvPr/>
          </p:nvSpPr>
          <p:spPr>
            <a:xfrm>
              <a:off x="2057803" y="1206500"/>
              <a:ext cx="1827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Physical System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78000" y="1206500"/>
              <a:ext cx="2387600" cy="965200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06900" y="1371600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2431526"/>
            <a:ext cx="505589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4171610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cxnSp>
        <p:nvCxnSpPr>
          <p:cNvPr id="24" name="Straight Arrow Connector 23"/>
          <p:cNvCxnSpPr>
            <a:stCxn id="12" idx="2"/>
            <a:endCxn id="8" idx="0"/>
          </p:cNvCxnSpPr>
          <p:nvPr/>
        </p:nvCxnSpPr>
        <p:spPr>
          <a:xfrm>
            <a:off x="2908300" y="2171700"/>
            <a:ext cx="1" cy="59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9" idx="0"/>
          </p:cNvCxnSpPr>
          <p:nvPr/>
        </p:nvCxnSpPr>
        <p:spPr>
          <a:xfrm flipH="1">
            <a:off x="2908300" y="3599597"/>
            <a:ext cx="1" cy="743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908300" y="5174397"/>
            <a:ext cx="1" cy="4263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1"/>
            <a:endCxn id="8" idx="1"/>
          </p:cNvCxnSpPr>
          <p:nvPr/>
        </p:nvCxnSpPr>
        <p:spPr>
          <a:xfrm rot="10800000">
            <a:off x="2149395" y="3184099"/>
            <a:ext cx="200851" cy="2832100"/>
          </a:xfrm>
          <a:prstGeom prst="bentConnector3">
            <a:avLst>
              <a:gd name="adj1" fmla="val 4793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12" idx="1"/>
          </p:cNvCxnSpPr>
          <p:nvPr/>
        </p:nvCxnSpPr>
        <p:spPr>
          <a:xfrm rot="16200000" flipV="1">
            <a:off x="-254000" y="3657600"/>
            <a:ext cx="4559300" cy="622300"/>
          </a:xfrm>
          <a:prstGeom prst="bentConnector4">
            <a:avLst>
              <a:gd name="adj1" fmla="val 140"/>
              <a:gd name="adj2" fmla="val 2163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9" idx="1"/>
          </p:cNvCxnSpPr>
          <p:nvPr/>
        </p:nvCxnSpPr>
        <p:spPr>
          <a:xfrm flipH="1">
            <a:off x="1783722" y="4758899"/>
            <a:ext cx="612208" cy="134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793416" y="5778219"/>
            <a:ext cx="55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93416" y="4750550"/>
            <a:ext cx="0" cy="1027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0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5930" y="4343400"/>
            <a:ext cx="1024740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3688" y="4877316"/>
            <a:ext cx="335296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Step 1: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Linear, low-order model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Control design and system model </a:t>
            </a:r>
            <a:br>
              <a:rPr lang="en-US" dirty="0">
                <a:solidFill>
                  <a:schemeClr val="tx2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implemented in software</a:t>
            </a:r>
          </a:p>
        </p:txBody>
      </p: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908300" y="5174397"/>
            <a:ext cx="1" cy="4263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9" idx="1"/>
          </p:cNvCxnSpPr>
          <p:nvPr/>
        </p:nvCxnSpPr>
        <p:spPr>
          <a:xfrm flipH="1">
            <a:off x="1783722" y="4758899"/>
            <a:ext cx="612208" cy="134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793416" y="5778219"/>
            <a:ext cx="5525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793416" y="4750550"/>
            <a:ext cx="0" cy="1027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>
            <a:off x="3611319" y="4343400"/>
            <a:ext cx="302756" cy="2088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3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9394" y="2768600"/>
            <a:ext cx="15178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Simulation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cxnSp>
        <p:nvCxnSpPr>
          <p:cNvPr id="26" name="Straight Arrow Connector 25"/>
          <p:cNvCxnSpPr>
            <a:stCxn id="8" idx="2"/>
            <a:endCxn id="10" idx="0"/>
          </p:cNvCxnSpPr>
          <p:nvPr/>
        </p:nvCxnSpPr>
        <p:spPr>
          <a:xfrm>
            <a:off x="2908301" y="3599597"/>
            <a:ext cx="0" cy="2001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1"/>
            <a:endCxn id="8" idx="1"/>
          </p:cNvCxnSpPr>
          <p:nvPr/>
        </p:nvCxnSpPr>
        <p:spPr>
          <a:xfrm rot="10800000">
            <a:off x="2149395" y="3184099"/>
            <a:ext cx="200851" cy="2832100"/>
          </a:xfrm>
          <a:prstGeom prst="bentConnector3">
            <a:avLst>
              <a:gd name="adj1" fmla="val 4793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6900" y="4085579"/>
            <a:ext cx="335296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Step 2: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Detailed system model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Control design and system model </a:t>
            </a:r>
            <a:br>
              <a:rPr lang="en-US" dirty="0">
                <a:solidFill>
                  <a:schemeClr val="tx2"/>
                </a:solidFill>
                <a:latin typeface="Calibri"/>
                <a:cs typeface="Calibri"/>
              </a:rPr>
            </a:br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implemented in software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3820766" y="2768600"/>
            <a:ext cx="302756" cy="36630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0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pic>
        <p:nvPicPr>
          <p:cNvPr id="7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6" b="41649" l="16769" r="39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30883" r="59889" b="61268"/>
          <a:stretch/>
        </p:blipFill>
        <p:spPr bwMode="auto">
          <a:xfrm>
            <a:off x="1536700" y="1536700"/>
            <a:ext cx="2603500" cy="58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714500" y="1206500"/>
            <a:ext cx="2387600" cy="965200"/>
            <a:chOff x="1778000" y="1206500"/>
            <a:chExt cx="2387600" cy="965200"/>
          </a:xfrm>
        </p:grpSpPr>
        <p:sp>
          <p:nvSpPr>
            <p:cNvPr id="11" name="TextBox 10"/>
            <p:cNvSpPr txBox="1"/>
            <p:nvPr/>
          </p:nvSpPr>
          <p:spPr>
            <a:xfrm>
              <a:off x="2057803" y="1206500"/>
              <a:ext cx="1827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Physical System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78000" y="1206500"/>
              <a:ext cx="2387600" cy="965200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>
            <a:stCxn id="12" idx="2"/>
          </p:cNvCxnSpPr>
          <p:nvPr/>
        </p:nvCxnSpPr>
        <p:spPr>
          <a:xfrm>
            <a:off x="2908300" y="2171700"/>
            <a:ext cx="0" cy="3429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12" idx="1"/>
          </p:cNvCxnSpPr>
          <p:nvPr/>
        </p:nvCxnSpPr>
        <p:spPr>
          <a:xfrm rot="16200000" flipV="1">
            <a:off x="-254000" y="3657600"/>
            <a:ext cx="4559300" cy="622300"/>
          </a:xfrm>
          <a:prstGeom prst="bentConnector4">
            <a:avLst>
              <a:gd name="adj1" fmla="val 140"/>
              <a:gd name="adj2" fmla="val 2163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42067" y="3368585"/>
            <a:ext cx="288928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Step 3: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Real system hardware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Control design implemented in software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3610827" y="5596764"/>
            <a:ext cx="302756" cy="830997"/>
          </a:xfrm>
          <a:prstGeom prst="rightBrace">
            <a:avLst>
              <a:gd name="adj1" fmla="val 193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72995" y="5827596"/>
            <a:ext cx="28892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software</a:t>
            </a:r>
          </a:p>
        </p:txBody>
      </p:sp>
      <p:sp>
        <p:nvSpPr>
          <p:cNvPr id="27" name="Right Brace 26"/>
          <p:cNvSpPr/>
          <p:nvPr/>
        </p:nvSpPr>
        <p:spPr>
          <a:xfrm>
            <a:off x="4318000" y="1264839"/>
            <a:ext cx="302756" cy="906861"/>
          </a:xfrm>
          <a:prstGeom prst="rightBrace">
            <a:avLst>
              <a:gd name="adj1" fmla="val 193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20756" y="1533603"/>
            <a:ext cx="28892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91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Architecture w/ Camera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338809"/>
            <a:ext cx="7480300" cy="50018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Text Box 2"/>
          <p:cNvSpPr txBox="1">
            <a:spLocks noChangeArrowheads="1"/>
          </p:cNvSpPr>
          <p:nvPr/>
        </p:nvSpPr>
        <p:spPr bwMode="auto">
          <a:xfrm>
            <a:off x="457200" y="1195784"/>
            <a:ext cx="8702675" cy="55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171450" indent="-171450"/>
            <a:r>
              <a:rPr lang="en-US" dirty="0">
                <a:solidFill>
                  <a:schemeClr val="tx2"/>
                </a:solidFill>
              </a:rPr>
              <a:t>Civil and Commercial: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Monitoring environment − meteorology, pollution, mapping, mineral exploration 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Monitoring disaster areas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forest fires, avalanches, nuclear contamination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Communications relays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news broadcasts, disaster relief, sports events 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Law enforcement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road traffic, border patrol, drug control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Precision agriculture</a:t>
            </a:r>
            <a:r>
              <a:rPr lang="en-US" dirty="0">
                <a:solidFill>
                  <a:srgbClr val="003D96"/>
                </a:solidFill>
              </a:rPr>
              <a:t> − </a:t>
            </a:r>
            <a:r>
              <a:rPr lang="en-US" sz="1600" dirty="0">
                <a:solidFill>
                  <a:srgbClr val="003D96"/>
                </a:solidFill>
              </a:rPr>
              <a:t>crop monitoring</a:t>
            </a:r>
          </a:p>
          <a:p>
            <a:pPr marL="171450" indent="-171450"/>
            <a:endParaRPr lang="en-US" dirty="0">
              <a:solidFill>
                <a:schemeClr val="tx2"/>
              </a:solidFill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Military: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Special Operations: Situational awareness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Intelligence, surveillance, and reconnaissance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Communication node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Battle damage assessment</a:t>
            </a:r>
          </a:p>
          <a:p>
            <a:pPr marL="171450" indent="-171450">
              <a:buFontTx/>
              <a:buChar char="•"/>
            </a:pPr>
            <a:endParaRPr lang="en-US" sz="1600" dirty="0">
              <a:solidFill>
                <a:srgbClr val="003D96"/>
              </a:solidFill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Homeland Security:</a:t>
            </a:r>
          </a:p>
          <a:p>
            <a:pPr marL="171450" indent="-171450">
              <a:buFontTx/>
              <a:buChar char="•"/>
            </a:pPr>
            <a:r>
              <a:rPr lang="en-US" sz="1600" dirty="0"/>
              <a:t>  </a:t>
            </a:r>
            <a:r>
              <a:rPr lang="en-US" sz="1600" dirty="0">
                <a:solidFill>
                  <a:srgbClr val="003D96"/>
                </a:solidFill>
              </a:rPr>
              <a:t>Border patrol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  Surveillance</a:t>
            </a:r>
          </a:p>
          <a:p>
            <a:pPr marL="171450" indent="-171450">
              <a:buFontTx/>
              <a:buChar char="•"/>
            </a:pPr>
            <a:r>
              <a:rPr lang="en-US" sz="1600" dirty="0">
                <a:solidFill>
                  <a:srgbClr val="003D96"/>
                </a:solidFill>
              </a:rPr>
              <a:t>  Rural/urban search and rescue</a:t>
            </a:r>
          </a:p>
          <a:p>
            <a:endParaRPr lang="en-US" sz="1600" dirty="0">
              <a:solidFill>
                <a:srgbClr val="003D96"/>
              </a:solidFill>
              <a:latin typeface="Tahoma" charset="0"/>
            </a:endParaRPr>
          </a:p>
          <a:p>
            <a:pPr marL="171450" indent="-171450"/>
            <a:r>
              <a:rPr lang="en-US" dirty="0">
                <a:solidFill>
                  <a:schemeClr val="tx2"/>
                </a:solidFill>
              </a:rPr>
              <a:t>New related area:</a:t>
            </a:r>
          </a:p>
          <a:p>
            <a:pPr marL="171450" indent="-171450">
              <a:buFontTx/>
              <a:buChar char="•"/>
            </a:pPr>
            <a:r>
              <a:rPr lang="en-US" sz="1600" dirty="0"/>
              <a:t>  </a:t>
            </a:r>
            <a:r>
              <a:rPr lang="en-US" sz="1600" dirty="0">
                <a:solidFill>
                  <a:srgbClr val="003D96"/>
                </a:solidFill>
              </a:rPr>
              <a:t>Air mobility of humans, goods, services</a:t>
            </a:r>
          </a:p>
          <a:p>
            <a:endParaRPr lang="en-US" sz="1600" dirty="0">
              <a:solidFill>
                <a:srgbClr val="003D96"/>
              </a:solidFill>
              <a:latin typeface="Tahoma" charset="0"/>
            </a:endParaRPr>
          </a:p>
        </p:txBody>
      </p:sp>
      <p:sp>
        <p:nvSpPr>
          <p:cNvPr id="15022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sz="3200" dirty="0"/>
              <a:t>Potential Applications for Small UAVs</a:t>
            </a:r>
            <a:r>
              <a:rPr lang="en-US" sz="2400" dirty="0"/>
              <a:t> </a:t>
            </a:r>
          </a:p>
        </p:txBody>
      </p:sp>
      <p:pic>
        <p:nvPicPr>
          <p:cNvPr id="1502212" name="Picture 4" descr="903-05-130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75045" y="2798618"/>
            <a:ext cx="2352675" cy="3581400"/>
          </a:xfr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2839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EB112-5902-D042-B8EE-37719765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Implement autopilot components on hardware using </a:t>
            </a:r>
            <a:r>
              <a:rPr lang="en-US" sz="2000" dirty="0" err="1"/>
              <a:t>ROSflight</a:t>
            </a:r>
            <a:r>
              <a:rPr lang="en-US" sz="2000" dirty="0"/>
              <a:t>, </a:t>
            </a:r>
            <a:r>
              <a:rPr lang="en-US" sz="2000" dirty="0" err="1"/>
              <a:t>PixHawk</a:t>
            </a:r>
            <a:r>
              <a:rPr lang="en-US" sz="2000" dirty="0"/>
              <a:t>, or another autopilot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learning modules for the African Drone and Data Academy in Malawi (e.g., </a:t>
            </a:r>
            <a:r>
              <a:rPr lang="en-US" sz="2000" dirty="0" err="1"/>
              <a:t>Jupyter</a:t>
            </a:r>
            <a:r>
              <a:rPr lang="en-US" sz="2000" dirty="0"/>
              <a:t> notebooks)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Integrate our course simulator into the </a:t>
            </a:r>
            <a:r>
              <a:rPr lang="en-US" sz="2000" dirty="0" err="1"/>
              <a:t>AirSim</a:t>
            </a:r>
            <a:r>
              <a:rPr lang="en-US" sz="2000" dirty="0"/>
              <a:t> simulator (</a:t>
            </a:r>
            <a:r>
              <a:rPr lang="en-US" sz="2000" dirty="0">
                <a:hlinkClick r:id="rId2"/>
              </a:rPr>
              <a:t>https://github.com/microsoft/AirSim</a:t>
            </a:r>
            <a:r>
              <a:rPr lang="en-US" sz="2000" dirty="0"/>
              <a:t>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Extend existing autopilot components to do something in a different way (e.g., perform path following using MPC)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Extend existing autopilot to do something new (e.g., use machine vision to land on a target)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Something of your own creation that builds on the concepts of this course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557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eaLnBrk="1" hangingPunct="1"/>
            <a:r>
              <a:rPr lang="en-US" dirty="0">
                <a:solidFill>
                  <a:srgbClr val="191B4F"/>
                </a:solidFill>
              </a:rPr>
              <a:t>UAS Research at BYU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750235" y="5983464"/>
            <a:ext cx="24541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Autonomous Vehicles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58143" y="3024188"/>
            <a:ext cx="24809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Path Planning</a:t>
            </a:r>
            <a:b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</a:br>
            <a: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Trajectory Generation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88384" y="1167098"/>
            <a:ext cx="344861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Cooperative timing problems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Cooperative persistent imaging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Cooperative fire monitoring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Consensus seeking</a:t>
            </a:r>
          </a:p>
          <a:p>
            <a:endParaRPr lang="en-US" sz="14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pPr>
              <a:buFontTx/>
              <a:buChar char="•"/>
            </a:pPr>
            <a:endParaRPr lang="en-US" sz="14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14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3D Waypoint path planning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Wind compensation 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Collision avoidance</a:t>
            </a:r>
          </a:p>
          <a:p>
            <a:pPr lvl="1"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Optic flow sensor</a:t>
            </a:r>
          </a:p>
          <a:p>
            <a:pPr lvl="1"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Laser ranger</a:t>
            </a:r>
          </a:p>
          <a:p>
            <a:pPr lvl="1"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EO cameras</a:t>
            </a: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Image stabilization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Geo-location </a:t>
            </a:r>
          </a:p>
          <a:p>
            <a:pPr marL="173038" indent="-173038"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Vision-aided tracking &amp; engagement</a:t>
            </a: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endParaRPr lang="en-US" sz="700" dirty="0">
              <a:solidFill>
                <a:srgbClr val="191B4F"/>
              </a:solidFill>
              <a:latin typeface="+mj-lt"/>
              <a:ea typeface="Tahoma" charset="0"/>
              <a:cs typeface="Tahoma" charset="0"/>
            </a:endParaRP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Autopilot design for small UAVs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Attitude estimation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Adaptive control</a:t>
            </a:r>
          </a:p>
          <a:p>
            <a:pPr>
              <a:buFontTx/>
              <a:buChar char="•"/>
            </a:pP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 </a:t>
            </a:r>
            <a:r>
              <a:rPr lang="en-US" sz="1400" dirty="0" err="1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Tailsitter</a:t>
            </a:r>
            <a:r>
              <a:rPr lang="en-US" sz="14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 guidance &amp; control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068754" y="1519238"/>
            <a:ext cx="22871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Cooperative Control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370687" y="4582055"/>
            <a:ext cx="2351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191B4F"/>
                </a:solidFill>
                <a:latin typeface="+mj-lt"/>
                <a:ea typeface="Tahoma" charset="0"/>
                <a:cs typeface="Tahoma" charset="0"/>
              </a:rPr>
              <a:t>Vision-based Control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552" y="4191000"/>
            <a:ext cx="1828800" cy="1106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822" y="987777"/>
            <a:ext cx="1761067" cy="160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1909" y="2511779"/>
            <a:ext cx="2514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903-05-12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93824" y="5149319"/>
            <a:ext cx="1066800" cy="1066800"/>
          </a:xfrm>
          <a:noFill/>
          <a:ln>
            <a:solidFill>
              <a:schemeClr val="tx1"/>
            </a:solidFill>
          </a:ln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6333" y="5765842"/>
            <a:ext cx="1246717" cy="824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73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2377" y="81180"/>
            <a:ext cx="8229600" cy="666643"/>
          </a:xfrm>
        </p:spPr>
        <p:txBody>
          <a:bodyPr>
            <a:noAutofit/>
          </a:bodyPr>
          <a:lstStyle/>
          <a:p>
            <a:r>
              <a:rPr lang="en-US" sz="2400" dirty="0"/>
              <a:t>Autonomous Flight for </a:t>
            </a:r>
            <a:r>
              <a:rPr lang="en-US" sz="2400" dirty="0" err="1"/>
              <a:t>sUAS</a:t>
            </a:r>
            <a:r>
              <a:rPr lang="en-US" sz="2400" dirty="0"/>
              <a:t> with </a:t>
            </a:r>
            <a:r>
              <a:rPr lang="en-US" sz="2400" dirty="0" err="1"/>
              <a:t>SWaP</a:t>
            </a:r>
            <a:r>
              <a:rPr lang="en-US" sz="2400" dirty="0"/>
              <a:t> Constraints</a:t>
            </a:r>
          </a:p>
        </p:txBody>
      </p:sp>
      <p:pic>
        <p:nvPicPr>
          <p:cNvPr id="6" name="Picture 2" descr="KAP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65" y="4042134"/>
            <a:ext cx="1598346" cy="11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5975" y="3766177"/>
            <a:ext cx="2403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Kestrel Autopilot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Auto </a:t>
            </a:r>
            <a:r>
              <a:rPr lang="en-US" sz="2000" dirty="0" err="1">
                <a:solidFill>
                  <a:srgbClr val="191B5E"/>
                </a:solidFill>
                <a:latin typeface="+mn-lt"/>
              </a:rPr>
              <a:t>take-off</a:t>
            </a:r>
            <a:r>
              <a:rPr lang="en-US" sz="2000" dirty="0">
                <a:solidFill>
                  <a:srgbClr val="191B5E"/>
                </a:solidFill>
                <a:latin typeface="+mn-lt"/>
              </a:rPr>
              <a:t>, land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Waypoint NAV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GPS guided</a:t>
            </a:r>
            <a:r>
              <a:rPr lang="en-US" sz="2000" b="1" dirty="0">
                <a:solidFill>
                  <a:srgbClr val="191B5E"/>
                </a:solidFill>
                <a:latin typeface="+mn-lt"/>
              </a:rPr>
              <a:t> 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5888" y="4288332"/>
            <a:ext cx="941640" cy="50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2-07-05 at 8.11.17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4493" y="4271281"/>
            <a:ext cx="1100102" cy="541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764" y="4244573"/>
            <a:ext cx="883796" cy="594554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992225" y="4426713"/>
            <a:ext cx="320572" cy="230275"/>
          </a:xfrm>
          <a:prstGeom prst="rightArrow">
            <a:avLst/>
          </a:prstGeom>
          <a:ln>
            <a:solidFill>
              <a:srgbClr val="191B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B5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369210" y="4426713"/>
            <a:ext cx="320572" cy="230275"/>
          </a:xfrm>
          <a:prstGeom prst="rightArrow">
            <a:avLst/>
          </a:prstGeom>
          <a:ln>
            <a:solidFill>
              <a:srgbClr val="191B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B5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1121" y="4722974"/>
            <a:ext cx="70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91B5E"/>
                </a:solidFill>
                <a:latin typeface="+mn-lt"/>
              </a:rPr>
              <a:t>2004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86509" y="4722974"/>
            <a:ext cx="704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91B5E"/>
                </a:solidFill>
                <a:latin typeface="+mn-lt"/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71121" y="3766177"/>
            <a:ext cx="253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Technology Transition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94550" y="3982184"/>
            <a:ext cx="1911100" cy="1233412"/>
          </a:xfrm>
          <a:prstGeom prst="roundRect">
            <a:avLst/>
          </a:prstGeom>
          <a:noFill/>
          <a:ln>
            <a:solidFill>
              <a:srgbClr val="191B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B5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5975" y="2377929"/>
            <a:ext cx="2198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Path Following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Robust to wind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Computationally</a:t>
            </a:r>
            <a:br>
              <a:rPr lang="en-US" sz="2000" dirty="0">
                <a:solidFill>
                  <a:srgbClr val="191B5E"/>
                </a:solidFill>
                <a:latin typeface="+mn-lt"/>
              </a:rPr>
            </a:br>
            <a:r>
              <a:rPr lang="en-US" sz="2000" dirty="0">
                <a:solidFill>
                  <a:srgbClr val="191B5E"/>
                </a:solidFill>
                <a:latin typeface="+mn-lt"/>
              </a:rPr>
              <a:t>efficient</a:t>
            </a:r>
          </a:p>
        </p:txBody>
      </p:sp>
      <p:pic>
        <p:nvPicPr>
          <p:cNvPr id="21" name="Picture 6" descr="orbit_p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96" b="52132"/>
          <a:stretch>
            <a:fillRect/>
          </a:stretch>
        </p:blipFill>
        <p:spPr bwMode="auto">
          <a:xfrm>
            <a:off x="725463" y="2577112"/>
            <a:ext cx="1310830" cy="11609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394550" y="2517801"/>
            <a:ext cx="1911100" cy="1220259"/>
          </a:xfrm>
          <a:prstGeom prst="roundRect">
            <a:avLst/>
          </a:prstGeom>
          <a:noFill/>
          <a:ln>
            <a:solidFill>
              <a:srgbClr val="191B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B5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4726" y="3738060"/>
            <a:ext cx="0" cy="225381"/>
          </a:xfrm>
          <a:prstGeom prst="straightConnector1">
            <a:avLst/>
          </a:prstGeom>
          <a:ln>
            <a:solidFill>
              <a:srgbClr val="191B4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676835" y="3738060"/>
            <a:ext cx="1" cy="225381"/>
          </a:xfrm>
          <a:prstGeom prst="straightConnector1">
            <a:avLst/>
          </a:prstGeom>
          <a:ln>
            <a:solidFill>
              <a:srgbClr val="191B4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56071" y="2348422"/>
            <a:ext cx="25571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Applications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Precision navigation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Target tracking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Target geo-location</a:t>
            </a:r>
          </a:p>
        </p:txBody>
      </p:sp>
      <p:pic>
        <p:nvPicPr>
          <p:cNvPr id="30" name="Picture 13" descr="903-05-130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603" y="5507463"/>
            <a:ext cx="1414690" cy="105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6" descr="3 sizes 2 small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9140" y="5544450"/>
            <a:ext cx="1570981" cy="101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535975" y="989680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Sensor-based Flight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Optic flow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Laser range finder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EO/IR</a:t>
            </a:r>
          </a:p>
        </p:txBody>
      </p:sp>
      <p:pic>
        <p:nvPicPr>
          <p:cNvPr id="36" name="Picture 7" descr="OpticFlowSensors 004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07" y="1061459"/>
            <a:ext cx="1570807" cy="11778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394550" y="1061459"/>
            <a:ext cx="1915543" cy="1222585"/>
          </a:xfrm>
          <a:prstGeom prst="roundRect">
            <a:avLst/>
          </a:prstGeom>
          <a:noFill/>
          <a:ln>
            <a:solidFill>
              <a:srgbClr val="191B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1B5E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16840" y="2305862"/>
            <a:ext cx="0" cy="207388"/>
          </a:xfrm>
          <a:prstGeom prst="straightConnector1">
            <a:avLst/>
          </a:prstGeom>
          <a:ln>
            <a:solidFill>
              <a:srgbClr val="191B4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56071" y="1003175"/>
            <a:ext cx="2800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91B5E"/>
                </a:solidFill>
                <a:latin typeface="+mn-lt"/>
              </a:rPr>
              <a:t>Applications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Canyon following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Collision avoidance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91B5E"/>
                </a:solidFill>
                <a:latin typeface="+mn-lt"/>
              </a:rPr>
              <a:t>GPS-denied navigation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077126" y="5224606"/>
            <a:ext cx="0" cy="282857"/>
          </a:xfrm>
          <a:prstGeom prst="straightConnector1">
            <a:avLst/>
          </a:prstGeom>
          <a:ln>
            <a:solidFill>
              <a:srgbClr val="191B4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77126" y="5377006"/>
            <a:ext cx="6786686" cy="0"/>
          </a:xfrm>
          <a:prstGeom prst="straightConnector1">
            <a:avLst/>
          </a:prstGeom>
          <a:ln>
            <a:solidFill>
              <a:srgbClr val="191B4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Screen Shot 2012-07-05 at 8.49.27 PM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377" y="5526583"/>
            <a:ext cx="1296303" cy="1021739"/>
          </a:xfrm>
          <a:prstGeom prst="rect">
            <a:avLst/>
          </a:prstGeom>
        </p:spPr>
      </p:pic>
      <p:cxnSp>
        <p:nvCxnSpPr>
          <p:cNvPr id="53" name="Straight Connector 52"/>
          <p:cNvCxnSpPr>
            <a:endCxn id="33" idx="0"/>
          </p:cNvCxnSpPr>
          <p:nvPr/>
        </p:nvCxnSpPr>
        <p:spPr>
          <a:xfrm>
            <a:off x="2934631" y="5377006"/>
            <a:ext cx="0" cy="167444"/>
          </a:xfrm>
          <a:prstGeom prst="line">
            <a:avLst/>
          </a:prstGeom>
          <a:ln>
            <a:solidFill>
              <a:srgbClr val="191B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640563" y="5377006"/>
            <a:ext cx="0" cy="167444"/>
          </a:xfrm>
          <a:prstGeom prst="line">
            <a:avLst/>
          </a:prstGeom>
          <a:ln>
            <a:solidFill>
              <a:srgbClr val="191B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Screen Shot 2012-07-05 at 8.51.22 PM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673" y="5507463"/>
            <a:ext cx="1458362" cy="100198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6284854" y="5361962"/>
            <a:ext cx="0" cy="167444"/>
          </a:xfrm>
          <a:prstGeom prst="line">
            <a:avLst/>
          </a:prstGeom>
          <a:ln>
            <a:solidFill>
              <a:srgbClr val="191B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 descr="Screen Shot 2012-07-05 at 8.52.57 PM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560" y="5507463"/>
            <a:ext cx="1192321" cy="100198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863812" y="5364677"/>
            <a:ext cx="0" cy="167444"/>
          </a:xfrm>
          <a:prstGeom prst="line">
            <a:avLst/>
          </a:prstGeom>
          <a:ln>
            <a:solidFill>
              <a:srgbClr val="191B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678891" y="2276337"/>
            <a:ext cx="1" cy="225381"/>
          </a:xfrm>
          <a:prstGeom prst="straightConnector1">
            <a:avLst/>
          </a:prstGeom>
          <a:ln>
            <a:solidFill>
              <a:srgbClr val="191B4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7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KAP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514600"/>
            <a:ext cx="4413250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900" dirty="0"/>
              <a:t>Kestrel Autopilot v2.2</a:t>
            </a:r>
            <a:endParaRPr lang="en-US" sz="2300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100" y="1409700"/>
            <a:ext cx="7321550" cy="48561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3-Axis Angular Rate &amp; Acceleration Measurement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20 Point Sensor Temperature Compensation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err="1"/>
              <a:t>Kalman</a:t>
            </a:r>
            <a:r>
              <a:rPr lang="en-US" sz="2000" dirty="0"/>
              <a:t> Filter Attitude Estimation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Optional “piggy-back”  Modem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Configurable </a:t>
            </a:r>
            <a:r>
              <a:rPr lang="en-US" sz="2000" dirty="0" err="1"/>
              <a:t>Failsafes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2-Axis Magnetometer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2-Axis Gimbal Support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Dead reckoning filter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	gracefully handles GPS outages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Multiple-UAVs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Smart Loiters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Auto-Trim</a:t>
            </a:r>
          </a:p>
        </p:txBody>
      </p:sp>
      <p:pic>
        <p:nvPicPr>
          <p:cNvPr id="43013" name="Picture 5" descr="kob_logo_PMS-2col R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1981200"/>
            <a:ext cx="16065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019800" y="5105400"/>
            <a:ext cx="18034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83682"/>
                </a:solidFill>
                <a:latin typeface="Champion Junior Welterweight" charset="0"/>
              </a:rPr>
              <a:t>16.7 grams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83682"/>
                </a:solidFill>
                <a:latin typeface="Champion Junior Welterweight" charset="0"/>
              </a:rPr>
              <a:t>2” x 1.37” x .47”</a:t>
            </a:r>
          </a:p>
        </p:txBody>
      </p:sp>
      <p:pic>
        <p:nvPicPr>
          <p:cNvPr id="43015" name="Picture 7" descr="Procerus 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5791200"/>
            <a:ext cx="97948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247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b_phot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10" y="92705"/>
            <a:ext cx="8178169" cy="5550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3267" y="5562864"/>
            <a:ext cx="8208627" cy="1200329"/>
          </a:xfrm>
          <a:prstGeom prst="rect">
            <a:avLst/>
          </a:prstGeom>
          <a:solidFill>
            <a:srgbClr val="191B53"/>
          </a:solidFill>
          <a:ln>
            <a:solidFill>
              <a:srgbClr val="191B5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486"/>
                </a:solidFill>
                <a:latin typeface="+mj-lt"/>
              </a:rPr>
              <a:t>Over 20 years of</a:t>
            </a:r>
          </a:p>
          <a:p>
            <a:pPr algn="ctr"/>
            <a:r>
              <a:rPr lang="en-US" sz="3600" dirty="0">
                <a:solidFill>
                  <a:srgbClr val="FFF486"/>
                </a:solidFill>
                <a:latin typeface="+mj-lt"/>
              </a:rPr>
              <a:t>UAS research at BYU</a:t>
            </a:r>
          </a:p>
        </p:txBody>
      </p:sp>
    </p:spTree>
    <p:extLst>
      <p:ext uri="{BB962C8B-B14F-4D97-AF65-F5344CB8AC3E}">
        <p14:creationId xmlns:p14="http://schemas.microsoft.com/office/powerpoint/2010/main" val="35539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4" t="1805" r="29136" b="30453"/>
          <a:stretch/>
        </p:blipFill>
        <p:spPr bwMode="auto">
          <a:xfrm>
            <a:off x="7224545" y="4831035"/>
            <a:ext cx="790155" cy="7914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832" y="199984"/>
            <a:ext cx="731692" cy="73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8335" y="181296"/>
            <a:ext cx="517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191B5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National Science Foundation</a:t>
            </a:r>
          </a:p>
          <a:p>
            <a:pPr algn="ctr"/>
            <a:r>
              <a:rPr lang="en-US" b="1" dirty="0">
                <a:solidFill>
                  <a:srgbClr val="181A5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 </a:t>
            </a:r>
            <a:r>
              <a:rPr lang="en-US" b="1" dirty="0">
                <a:solidFill>
                  <a:srgbClr val="191B5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Unmanned Aircraft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3784" y="1932355"/>
            <a:ext cx="2136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91B5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 Members</a:t>
            </a:r>
          </a:p>
        </p:txBody>
      </p:sp>
      <p:pic>
        <p:nvPicPr>
          <p:cNvPr id="7" name="Picture 6" descr="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876" y="328452"/>
            <a:ext cx="1450197" cy="421266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380" y="3302298"/>
            <a:ext cx="1862498" cy="4598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3716" y="2986998"/>
            <a:ext cx="769893" cy="10233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1302" y="3270009"/>
            <a:ext cx="1582096" cy="51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735" y="4213244"/>
            <a:ext cx="923230" cy="340575"/>
          </a:xfrm>
          <a:prstGeom prst="rect">
            <a:avLst/>
          </a:prstGeom>
        </p:spPr>
      </p:pic>
      <p:pic>
        <p:nvPicPr>
          <p:cNvPr id="19" name="Picture 18" descr="UC_pyramid_logo_final.png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382" y="2475763"/>
            <a:ext cx="2177884" cy="377338"/>
          </a:xfrm>
          <a:prstGeom prst="rect">
            <a:avLst/>
          </a:prstGeom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603" y="5649465"/>
            <a:ext cx="1429215" cy="111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2103" y="4002531"/>
            <a:ext cx="916118" cy="76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260" y="4086991"/>
            <a:ext cx="2198548" cy="59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4296" y="4144745"/>
            <a:ext cx="1559529" cy="47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368" y="2429142"/>
            <a:ext cx="1292404" cy="47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82" y="2462301"/>
            <a:ext cx="1677688" cy="40426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835516" y="5045608"/>
            <a:ext cx="1614012" cy="438913"/>
            <a:chOff x="3793046" y="1209468"/>
            <a:chExt cx="2645345" cy="71937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3046" y="1283012"/>
              <a:ext cx="636472" cy="63137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4289547" y="1209468"/>
              <a:ext cx="2148844" cy="719372"/>
              <a:chOff x="4251447" y="1405738"/>
              <a:chExt cx="2148844" cy="71937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4266611" y="1405738"/>
                <a:ext cx="2112214" cy="564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75" b="1" dirty="0"/>
                  <a:t>National UAS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251447" y="1786414"/>
                <a:ext cx="2148844" cy="33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25" b="1" dirty="0"/>
                  <a:t>Training and Certification Center</a:t>
                </a: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232" y="5798354"/>
            <a:ext cx="1347864" cy="817769"/>
          </a:xfrm>
          <a:prstGeom prst="rect">
            <a:avLst/>
          </a:prstGeom>
        </p:spPr>
      </p:pic>
      <p:pic>
        <p:nvPicPr>
          <p:cNvPr id="42" name="Picture 2" descr="Image result for Department of energy">
            <a:extLst>
              <a:ext uri="{FF2B5EF4-FFF2-40B4-BE49-F238E27FC236}">
                <a16:creationId xmlns:a16="http://schemas.microsoft.com/office/drawing/2014/main" id="{BADD3663-18C2-D840-864F-A173BB26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95" y="6000881"/>
            <a:ext cx="1641664" cy="41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62F33D-2FD0-F244-A049-06857EF61D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871" y="5748731"/>
            <a:ext cx="880961" cy="880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6937B0-40B4-8249-900D-E2A90F5158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9" t="12792" r="-1579" b="12262"/>
          <a:stretch/>
        </p:blipFill>
        <p:spPr>
          <a:xfrm>
            <a:off x="2926018" y="4950102"/>
            <a:ext cx="1692402" cy="6208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82465E-6D51-9E4F-809A-299216B019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81" y="4848475"/>
            <a:ext cx="1539929" cy="69477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608818" y="1013461"/>
            <a:ext cx="7926364" cy="894996"/>
            <a:chOff x="561222" y="943763"/>
            <a:chExt cx="8021557" cy="86691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90918" y="1035685"/>
              <a:ext cx="683075" cy="68307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22" y="1062123"/>
              <a:ext cx="1221713" cy="63019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0" t="24606" r="13426" b="18438"/>
            <a:stretch/>
          </p:blipFill>
          <p:spPr>
            <a:xfrm>
              <a:off x="3481976" y="1047703"/>
              <a:ext cx="1297013" cy="659039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972" y="1042355"/>
              <a:ext cx="642543" cy="66973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271DFC0-3C55-1E40-8A7E-181B4189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498" y="943763"/>
              <a:ext cx="866919" cy="866919"/>
            </a:xfrm>
            <a:prstGeom prst="rect">
              <a:avLst/>
            </a:prstGeom>
          </p:spPr>
        </p:pic>
        <p:pic>
          <p:nvPicPr>
            <p:cNvPr id="50" name="Picture 49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863D3931-C459-AF43-8949-94A768047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812402" y="969911"/>
              <a:ext cx="770377" cy="814622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53" y="3168917"/>
            <a:ext cx="986665" cy="82041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51" y="2325365"/>
            <a:ext cx="992196" cy="7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078"/>
            <a:ext cx="8229600" cy="792162"/>
          </a:xfrm>
        </p:spPr>
        <p:txBody>
          <a:bodyPr/>
          <a:lstStyle/>
          <a:p>
            <a:r>
              <a:rPr lang="en-US" dirty="0"/>
              <a:t>Control Design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9394" y="2768600"/>
            <a:ext cx="15178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Simulation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5930" y="4343400"/>
            <a:ext cx="1024740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0245" y="5600700"/>
            <a:ext cx="1116111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Control</a:t>
            </a:r>
          </a:p>
          <a:p>
            <a:pPr algn="ctr"/>
            <a:r>
              <a:rPr lang="en-US" sz="2400" dirty="0">
                <a:latin typeface="Calibri"/>
                <a:cs typeface="Calibri"/>
              </a:rPr>
              <a:t>Design</a:t>
            </a:r>
          </a:p>
        </p:txBody>
      </p:sp>
      <p:pic>
        <p:nvPicPr>
          <p:cNvPr id="7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6" b="41649" l="16769" r="39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7" t="30883" r="59889" b="61268"/>
          <a:stretch/>
        </p:blipFill>
        <p:spPr bwMode="auto">
          <a:xfrm>
            <a:off x="1536700" y="1536700"/>
            <a:ext cx="2603500" cy="58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714500" y="1206500"/>
            <a:ext cx="2387600" cy="965200"/>
            <a:chOff x="1778000" y="1206500"/>
            <a:chExt cx="2387600" cy="965200"/>
          </a:xfrm>
        </p:grpSpPr>
        <p:sp>
          <p:nvSpPr>
            <p:cNvPr id="11" name="TextBox 10"/>
            <p:cNvSpPr txBox="1"/>
            <p:nvPr/>
          </p:nvSpPr>
          <p:spPr>
            <a:xfrm>
              <a:off x="2057803" y="1206500"/>
              <a:ext cx="1827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Physical System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78000" y="1206500"/>
              <a:ext cx="2387600" cy="965200"/>
            </a:xfrm>
            <a:prstGeom prst="rect">
              <a:avLst/>
            </a:prstGeom>
            <a:noFill/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06900" y="1371600"/>
            <a:ext cx="14780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The real thing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2431526"/>
            <a:ext cx="505589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Detailed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ODE’s, nonlinear, high order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Includes everything that is feasible to model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Hi-fi representation of real physical system behavior</a:t>
            </a:r>
          </a:p>
          <a:p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Too complex for control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2400" y="4171610"/>
            <a:ext cx="478113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ODE’s, linear, low order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May only consider a portion of dynamic behavior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Simpler to understand</a:t>
            </a:r>
          </a:p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Captures dominant behavior</a:t>
            </a:r>
          </a:p>
        </p:txBody>
      </p:sp>
      <p:cxnSp>
        <p:nvCxnSpPr>
          <p:cNvPr id="24" name="Straight Arrow Connector 23"/>
          <p:cNvCxnSpPr>
            <a:stCxn id="12" idx="2"/>
            <a:endCxn id="8" idx="0"/>
          </p:cNvCxnSpPr>
          <p:nvPr/>
        </p:nvCxnSpPr>
        <p:spPr>
          <a:xfrm>
            <a:off x="2908300" y="2171700"/>
            <a:ext cx="1" cy="59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9" idx="0"/>
          </p:cNvCxnSpPr>
          <p:nvPr/>
        </p:nvCxnSpPr>
        <p:spPr>
          <a:xfrm flipH="1">
            <a:off x="2908300" y="3599597"/>
            <a:ext cx="1" cy="743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2908300" y="5174397"/>
            <a:ext cx="1" cy="4263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1"/>
            <a:endCxn id="8" idx="1"/>
          </p:cNvCxnSpPr>
          <p:nvPr/>
        </p:nvCxnSpPr>
        <p:spPr>
          <a:xfrm rot="10800000">
            <a:off x="2149395" y="3184099"/>
            <a:ext cx="200851" cy="2832100"/>
          </a:xfrm>
          <a:prstGeom prst="bentConnector3">
            <a:avLst>
              <a:gd name="adj1" fmla="val 4793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12" idx="1"/>
          </p:cNvCxnSpPr>
          <p:nvPr/>
        </p:nvCxnSpPr>
        <p:spPr>
          <a:xfrm rot="16200000" flipV="1">
            <a:off x="-254000" y="3657600"/>
            <a:ext cx="4559300" cy="622300"/>
          </a:xfrm>
          <a:prstGeom prst="bentConnector4">
            <a:avLst>
              <a:gd name="adj1" fmla="val 140"/>
              <a:gd name="adj2" fmla="val 21632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1783722" y="4750550"/>
            <a:ext cx="612208" cy="1027669"/>
            <a:chOff x="1783722" y="4750550"/>
            <a:chExt cx="612208" cy="1027669"/>
          </a:xfrm>
        </p:grpSpPr>
        <p:cxnSp>
          <p:nvCxnSpPr>
            <p:cNvPr id="92" name="Straight Arrow Connector 91"/>
            <p:cNvCxnSpPr>
              <a:stCxn id="9" idx="1"/>
            </p:cNvCxnSpPr>
            <p:nvPr/>
          </p:nvCxnSpPr>
          <p:spPr>
            <a:xfrm flipH="1">
              <a:off x="1783722" y="4758899"/>
              <a:ext cx="612208" cy="1346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93416" y="5778219"/>
              <a:ext cx="5525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793416" y="4750550"/>
              <a:ext cx="0" cy="10276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1631669" y="2299600"/>
            <a:ext cx="12396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1</a:t>
            </a:r>
            <a:r>
              <a:rPr lang="en-US" sz="1600" baseline="30000" dirty="0">
                <a:solidFill>
                  <a:schemeClr val="tx2"/>
                </a:solidFill>
                <a:latin typeface="Calibri"/>
                <a:cs typeface="Calibri"/>
              </a:rPr>
              <a:t>st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principles</a:t>
            </a:r>
          </a:p>
        </p:txBody>
      </p:sp>
    </p:spTree>
    <p:extLst>
      <p:ext uri="{BB962C8B-B14F-4D97-AF65-F5344CB8AC3E}">
        <p14:creationId xmlns:p14="http://schemas.microsoft.com/office/powerpoint/2010/main" val="7813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11202"/>
          </a:xfrm>
        </p:spPr>
        <p:txBody>
          <a:bodyPr/>
          <a:lstStyle/>
          <a:p>
            <a:r>
              <a:rPr lang="en-US" dirty="0"/>
              <a:t>Simulation Model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" y="1140548"/>
            <a:ext cx="8978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95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35771</TotalTime>
  <Words>727</Words>
  <Application>Microsoft Macintosh PowerPoint</Application>
  <PresentationFormat>On-screen Show (4:3)</PresentationFormat>
  <Paragraphs>208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Champion Junior Welterweight</vt:lpstr>
      <vt:lpstr>Open Sans</vt:lpstr>
      <vt:lpstr>Tahoma</vt:lpstr>
      <vt:lpstr>Wingdings</vt:lpstr>
      <vt:lpstr>Default Design</vt:lpstr>
      <vt:lpstr>Chapter 1</vt:lpstr>
      <vt:lpstr>Potential Applications for Small UAVs </vt:lpstr>
      <vt:lpstr>UAS Research at BYU</vt:lpstr>
      <vt:lpstr>Autonomous Flight for sUAS with SWaP Constraints</vt:lpstr>
      <vt:lpstr>Kestrel Autopilot v2.2</vt:lpstr>
      <vt:lpstr>PowerPoint Presentation</vt:lpstr>
      <vt:lpstr>PowerPoint Presentation</vt:lpstr>
      <vt:lpstr>Control Design Process</vt:lpstr>
      <vt:lpstr>Simulation Model</vt:lpstr>
      <vt:lpstr>Simulation Model</vt:lpstr>
      <vt:lpstr>Control Design Process</vt:lpstr>
      <vt:lpstr>Design Model</vt:lpstr>
      <vt:lpstr>Control Design</vt:lpstr>
      <vt:lpstr>Control Design Process</vt:lpstr>
      <vt:lpstr>Control Design Process</vt:lpstr>
      <vt:lpstr>Control Design Process</vt:lpstr>
      <vt:lpstr>Control Design Process</vt:lpstr>
      <vt:lpstr>Architecture</vt:lpstr>
      <vt:lpstr>Architecture w/ Camera</vt:lpstr>
      <vt:lpstr>Course Project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Tim McLain</cp:lastModifiedBy>
  <cp:revision>191</cp:revision>
  <cp:lastPrinted>1601-01-01T00:00:00Z</cp:lastPrinted>
  <dcterms:created xsi:type="dcterms:W3CDTF">2010-06-21T19:47:20Z</dcterms:created>
  <dcterms:modified xsi:type="dcterms:W3CDTF">2021-05-05T00:24:40Z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